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74" r:id="rId7"/>
    <p:sldId id="260" r:id="rId8"/>
    <p:sldId id="273" r:id="rId9"/>
    <p:sldId id="261" r:id="rId10"/>
    <p:sldId id="266" r:id="rId11"/>
    <p:sldId id="263" r:id="rId12"/>
    <p:sldId id="262" r:id="rId13"/>
    <p:sldId id="264" r:id="rId14"/>
    <p:sldId id="265" r:id="rId15"/>
    <p:sldId id="268" r:id="rId16"/>
    <p:sldId id="267" r:id="rId17"/>
    <p:sldId id="269" r:id="rId18"/>
    <p:sldId id="270" r:id="rId19"/>
    <p:sldId id="276" r:id="rId20"/>
    <p:sldId id="275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2017/11/4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2132857"/>
            <a:ext cx="7772400" cy="2808312"/>
          </a:xfrm>
        </p:spPr>
        <p:txBody>
          <a:bodyPr>
            <a:normAutofit/>
          </a:bodyPr>
          <a:lstStyle/>
          <a:p>
            <a:r>
              <a:rPr kumimoji="1" lang="zh-HK" altLang="en-US" dirty="0" smtClean="0"/>
              <a:t>藥到命除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lang="en-US" altLang="ja-JP" dirty="0"/>
              <a:t>A Cure For Wellness</a:t>
            </a:r>
            <a:br>
              <a:rPr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814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創造原理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人體是神的最高傑作</a:t>
            </a:r>
            <a:endParaRPr kumimoji="1" lang="en-US" altLang="zh-HK" dirty="0" smtClean="0"/>
          </a:p>
          <a:p>
            <a:r>
              <a:rPr kumimoji="1" lang="zh-HK" altLang="en-US" dirty="0" smtClean="0"/>
              <a:t>精密的系統及免疫機能，一般能自動維持健康</a:t>
            </a:r>
            <a:endParaRPr kumimoji="1" lang="en-US" altLang="zh-HK" dirty="0" smtClean="0"/>
          </a:p>
          <a:p>
            <a:r>
              <a:rPr kumimoji="1" lang="zh-HK" altLang="en-US" dirty="0" smtClean="0"/>
              <a:t>萬物（自然界）中充滿了人體需要的營養素及醫藥</a:t>
            </a:r>
            <a:endParaRPr kumimoji="1" lang="en-US" altLang="zh-HK" dirty="0" smtClean="0"/>
          </a:p>
          <a:p>
            <a:r>
              <a:rPr lang="zh-HK" altLang="en-US" smtClean="0"/>
              <a:t>墮落導致無知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442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疾病與病徵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致病原因</a:t>
            </a:r>
            <a:r>
              <a:rPr kumimoji="1" lang="ja-JP" altLang="en-US" dirty="0" smtClean="0"/>
              <a:t>→</a:t>
            </a:r>
            <a:r>
              <a:rPr kumimoji="1" lang="zh-HK" altLang="en-US" dirty="0" smtClean="0"/>
              <a:t>疾病</a:t>
            </a:r>
            <a:r>
              <a:rPr lang="ja-JP" altLang="en-US" dirty="0" smtClean="0"/>
              <a:t>→</a:t>
            </a:r>
            <a:r>
              <a:rPr lang="zh-HK" altLang="en-US" dirty="0" smtClean="0"/>
              <a:t>病</a:t>
            </a:r>
            <a:r>
              <a:rPr lang="zh-HK" altLang="en-US" dirty="0"/>
              <a:t>徵</a:t>
            </a:r>
            <a:endParaRPr lang="en-US" altLang="zh-HK" dirty="0" smtClean="0"/>
          </a:p>
          <a:p>
            <a:r>
              <a:rPr kumimoji="1" lang="zh-HK" altLang="en-US" dirty="0"/>
              <a:t>傳</a:t>
            </a:r>
            <a:r>
              <a:rPr kumimoji="1" lang="zh-HK" altLang="en-US" dirty="0" smtClean="0"/>
              <a:t>染病：免疫系統對病原體戰敗便發病，身體發生</a:t>
            </a:r>
            <a:r>
              <a:rPr lang="zh-HK" altLang="en-US" dirty="0" smtClean="0"/>
              <a:t>病徵以協助系統繼續戰鬥</a:t>
            </a:r>
            <a:endParaRPr lang="en-US" altLang="zh-HK" dirty="0" smtClean="0"/>
          </a:p>
          <a:p>
            <a:r>
              <a:rPr lang="zh-HK" altLang="en-US" dirty="0" smtClean="0"/>
              <a:t>慢性病：不良生活習慣使身體機能受損，部份病徵爲其對</a:t>
            </a:r>
            <a:r>
              <a:rPr lang="zh-HK" altLang="en-US" dirty="0" smtClean="0"/>
              <a:t>策或其副作用</a:t>
            </a:r>
            <a:endParaRPr lang="en-US" altLang="zh-HK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979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對抗療法與西藥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以針對病原體或對抗病徵爲主</a:t>
            </a:r>
            <a:endParaRPr kumimoji="1" lang="en-US" altLang="zh-HK" dirty="0" smtClean="0"/>
          </a:p>
          <a:p>
            <a:r>
              <a:rPr kumimoji="1" lang="zh-HK" altLang="en-US" dirty="0" smtClean="0"/>
              <a:t>削弱病原體軍勢，有時能幫助免疫系統打勝仗</a:t>
            </a:r>
            <a:endParaRPr kumimoji="1" lang="en-US" altLang="zh-HK" dirty="0" smtClean="0"/>
          </a:p>
          <a:p>
            <a:r>
              <a:rPr lang="zh-HK" altLang="en-US" dirty="0" smtClean="0"/>
              <a:t>西藥（化學藥品）壓抑病徵多有效，但「治標不治本」，對健康無幫助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243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 dirty="0" smtClean="0"/>
              <a:t>3.3.8.24.  </a:t>
            </a:r>
            <a:r>
              <a:rPr lang="zh-TW" altLang="en-US" dirty="0" smtClean="0"/>
              <a:t>國會須立法規定天一國合眾國</a:t>
            </a:r>
            <a:r>
              <a:rPr lang="zh-TW" altLang="en-US" dirty="0"/>
              <a:t>的所有市民能得情報自由</a:t>
            </a:r>
            <a:r>
              <a:rPr lang="zh-TW" altLang="en-US" dirty="0" smtClean="0"/>
              <a:t>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3.3.9.</a:t>
            </a:r>
            <a:endParaRPr kumimoji="1" lang="en-US" altLang="ja-JP" dirty="0" smtClean="0"/>
          </a:p>
          <a:p>
            <a:r>
              <a:rPr lang="en-US" altLang="ja-JP" dirty="0"/>
              <a:t>9</a:t>
            </a:r>
            <a:r>
              <a:rPr kumimoji="1" lang="en-US" altLang="ja-JP" dirty="0" smtClean="0"/>
              <a:t>. </a:t>
            </a:r>
            <a:r>
              <a:rPr lang="zh-TW" altLang="en-US" dirty="0" smtClean="0"/>
              <a:t>國會不得設立或資助醫療</a:t>
            </a:r>
            <a:r>
              <a:rPr lang="zh-TW" altLang="en-US" dirty="0"/>
              <a:t>保健、教育、社會福利及社會保障制度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kumimoji="1" lang="en-US" altLang="ja-JP" dirty="0" smtClean="0"/>
              <a:t>17. </a:t>
            </a:r>
            <a:r>
              <a:rPr lang="zh-TW" altLang="en-US" dirty="0" smtClean="0"/>
              <a:t>國會不得立法規定任何職業須</a:t>
            </a:r>
            <a:r>
              <a:rPr lang="zh-TW" altLang="en-US" dirty="0"/>
              <a:t>要獲得政府牌照許可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18. </a:t>
            </a:r>
            <a:r>
              <a:rPr lang="zh-TW" altLang="en-US" dirty="0" smtClean="0"/>
              <a:t>國會可以規制毒品</a:t>
            </a:r>
            <a:r>
              <a:rPr lang="zh-TW" altLang="en-US" dirty="0"/>
              <a:t>（麻藥），但不得把之列爲非法。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180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目錄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心臓病與膽固醇</a:t>
            </a:r>
            <a:endParaRPr kumimoji="1" lang="en-US" altLang="zh-HK" dirty="0" smtClean="0"/>
          </a:p>
          <a:p>
            <a:r>
              <a:rPr lang="zh-HK" altLang="en-US" dirty="0" smtClean="0"/>
              <a:t>肥胖（飲食、糖尿病）</a:t>
            </a:r>
            <a:endParaRPr lang="en-US" altLang="zh-HK" dirty="0" smtClean="0"/>
          </a:p>
          <a:p>
            <a:r>
              <a:rPr lang="zh-HK" altLang="en-US" dirty="0" smtClean="0"/>
              <a:t>癌症</a:t>
            </a:r>
            <a:endParaRPr lang="en-US" altLang="zh-HK" dirty="0" smtClean="0"/>
          </a:p>
          <a:p>
            <a:r>
              <a:rPr lang="zh-HK" altLang="en-US" dirty="0" smtClean="0"/>
              <a:t>疫苗</a:t>
            </a:r>
            <a:endParaRPr lang="en-US" altLang="zh-HK" dirty="0" smtClean="0"/>
          </a:p>
          <a:p>
            <a:r>
              <a:rPr lang="zh-HK" altLang="en-US" dirty="0"/>
              <a:t>愛滋病</a:t>
            </a:r>
            <a:endParaRPr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042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心臓病與膽固醇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/>
          </a:bodyPr>
          <a:lstStyle/>
          <a:p>
            <a:r>
              <a:rPr kumimoji="1" lang="zh-HK" altLang="en-US" sz="2000" dirty="0" smtClean="0"/>
              <a:t>有火災時必有</a:t>
            </a:r>
            <a:r>
              <a:rPr kumimoji="1" lang="zh-HK" altLang="en-US" sz="2000" dirty="0" smtClean="0">
                <a:solidFill>
                  <a:srgbClr val="FF0000"/>
                </a:solidFill>
              </a:rPr>
              <a:t>消防員</a:t>
            </a:r>
            <a:r>
              <a:rPr kumimoji="1" lang="zh-HK" altLang="en-US" sz="2000" dirty="0" smtClean="0"/>
              <a:t>到場</a:t>
            </a:r>
            <a:endParaRPr kumimoji="1" lang="en-US" altLang="zh-HK" sz="2000" dirty="0" smtClean="0"/>
          </a:p>
          <a:p>
            <a:r>
              <a:rPr kumimoji="1" lang="zh-HK" altLang="en-US" sz="2000" dirty="0" smtClean="0"/>
              <a:t>消防員造成火災</a:t>
            </a:r>
            <a:endParaRPr kumimoji="1" lang="en-US" altLang="zh-HK" sz="2000" dirty="0" smtClean="0"/>
          </a:p>
          <a:p>
            <a:r>
              <a:rPr kumimoji="1" lang="zh-HK" altLang="en-US" sz="2000" dirty="0" smtClean="0"/>
              <a:t>設置消防局會令消防員多出動</a:t>
            </a:r>
            <a:r>
              <a:rPr kumimoji="1" lang="en-US" altLang="zh-HK" sz="2000" dirty="0" smtClean="0"/>
              <a:t/>
            </a:r>
            <a:br>
              <a:rPr kumimoji="1" lang="en-US" altLang="zh-HK" sz="2000" dirty="0" smtClean="0"/>
            </a:br>
            <a:endParaRPr kumimoji="1" lang="en-US" altLang="zh-HK" sz="2000" dirty="0" smtClean="0"/>
          </a:p>
          <a:p>
            <a:r>
              <a:rPr kumimoji="1" lang="zh-HK" altLang="en-US" sz="2000" dirty="0" smtClean="0"/>
              <a:t>要拆消防局</a:t>
            </a:r>
            <a:endParaRPr kumimoji="1" lang="en-US" altLang="zh-HK" sz="2000" dirty="0" smtClean="0"/>
          </a:p>
          <a:p>
            <a:r>
              <a:rPr lang="zh-HK" altLang="en-US" sz="2000" dirty="0" smtClean="0"/>
              <a:t>要炒消防員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395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心臓病與膽固醇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/>
          </a:bodyPr>
          <a:lstStyle/>
          <a:p>
            <a:r>
              <a:rPr kumimoji="1" lang="zh-HK" altLang="en-US" sz="2000" dirty="0" smtClean="0"/>
              <a:t>有火災時必有</a:t>
            </a:r>
            <a:r>
              <a:rPr kumimoji="1" lang="zh-HK" altLang="en-US" sz="2000" dirty="0" smtClean="0">
                <a:solidFill>
                  <a:srgbClr val="FF0000"/>
                </a:solidFill>
              </a:rPr>
              <a:t>消防員</a:t>
            </a:r>
            <a:r>
              <a:rPr kumimoji="1" lang="zh-HK" altLang="en-US" sz="2000" dirty="0" smtClean="0"/>
              <a:t>到場</a:t>
            </a:r>
            <a:endParaRPr kumimoji="1" lang="en-US" altLang="zh-HK" sz="2000" dirty="0" smtClean="0"/>
          </a:p>
          <a:p>
            <a:r>
              <a:rPr kumimoji="1" lang="zh-HK" altLang="en-US" sz="2000" dirty="0" smtClean="0"/>
              <a:t>消防員造成火災</a:t>
            </a:r>
            <a:endParaRPr kumimoji="1" lang="en-US" altLang="zh-HK" sz="2000" dirty="0" smtClean="0"/>
          </a:p>
          <a:p>
            <a:r>
              <a:rPr kumimoji="1" lang="zh-HK" altLang="en-US" sz="2000" dirty="0" smtClean="0"/>
              <a:t>設置消防局會令消防員多出動</a:t>
            </a:r>
            <a:r>
              <a:rPr kumimoji="1" lang="en-US" altLang="zh-HK" sz="2000" dirty="0" smtClean="0"/>
              <a:t/>
            </a:r>
            <a:br>
              <a:rPr kumimoji="1" lang="en-US" altLang="zh-HK" sz="2000" dirty="0" smtClean="0"/>
            </a:br>
            <a:endParaRPr kumimoji="1" lang="en-US" altLang="zh-HK" sz="2000" dirty="0" smtClean="0"/>
          </a:p>
          <a:p>
            <a:r>
              <a:rPr kumimoji="1" lang="zh-HK" altLang="en-US" sz="2000" dirty="0" smtClean="0"/>
              <a:t>要拆消防局</a:t>
            </a:r>
            <a:endParaRPr kumimoji="1" lang="en-US" altLang="zh-HK" sz="2000" dirty="0" smtClean="0"/>
          </a:p>
          <a:p>
            <a:r>
              <a:rPr lang="zh-HK" altLang="en-US" sz="2000" dirty="0" smtClean="0"/>
              <a:t>要炒消防員</a:t>
            </a:r>
            <a:endParaRPr kumimoji="1" lang="ja-JP" altLang="en-US" sz="2000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4644008" y="1556792"/>
            <a:ext cx="41868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HK" altLang="en-US" sz="2000" dirty="0" smtClean="0"/>
              <a:t>血管硬化必有</a:t>
            </a:r>
            <a:r>
              <a:rPr lang="zh-HK" altLang="en-US" sz="2000" dirty="0" smtClean="0">
                <a:solidFill>
                  <a:srgbClr val="FF0000"/>
                </a:solidFill>
              </a:rPr>
              <a:t>膽固醇</a:t>
            </a:r>
            <a:r>
              <a:rPr lang="zh-HK" altLang="en-US" sz="2000" dirty="0" smtClean="0"/>
              <a:t>在場</a:t>
            </a:r>
            <a:endParaRPr lang="en-US" altLang="zh-HK" sz="2000" dirty="0" smtClean="0"/>
          </a:p>
          <a:p>
            <a:r>
              <a:rPr lang="zh-HK" altLang="en-US" sz="2000" dirty="0" smtClean="0"/>
              <a:t>膽固醇造成血管硬化及心臓病</a:t>
            </a:r>
            <a:endParaRPr lang="en-US" altLang="zh-HK" sz="2000" dirty="0" smtClean="0"/>
          </a:p>
          <a:p>
            <a:r>
              <a:rPr lang="zh-HK" altLang="en-US" sz="2000" dirty="0" smtClean="0"/>
              <a:t>進食膽固醇（及飽和脂肪酸）會提高血液中</a:t>
            </a:r>
            <a:r>
              <a:rPr lang="zh-HK" altLang="en-US" sz="2000" dirty="0"/>
              <a:t>膽固</a:t>
            </a:r>
            <a:r>
              <a:rPr lang="zh-HK" altLang="en-US" sz="2000" dirty="0" smtClean="0"/>
              <a:t>醇含量</a:t>
            </a:r>
            <a:endParaRPr lang="en-US" altLang="zh-HK" sz="2000" dirty="0" smtClean="0"/>
          </a:p>
          <a:p>
            <a:r>
              <a:rPr lang="zh-HK" altLang="en-US" sz="2000" dirty="0" smtClean="0"/>
              <a:t>不要食膽固醇</a:t>
            </a:r>
            <a:endParaRPr lang="en-US" altLang="zh-HK" sz="2000" dirty="0" smtClean="0"/>
          </a:p>
          <a:p>
            <a:r>
              <a:rPr lang="zh-HK" altLang="en-US" sz="2000" dirty="0" smtClean="0"/>
              <a:t>要食降膽固醇藥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4851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心臓病的真正原因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血管發炎</a:t>
            </a:r>
            <a:r>
              <a:rPr lang="zh-HK" altLang="en-US" dirty="0" smtClean="0"/>
              <a:t>受損</a:t>
            </a:r>
            <a:endParaRPr lang="en-US" altLang="zh-HK" dirty="0" smtClean="0"/>
          </a:p>
          <a:p>
            <a:r>
              <a:rPr kumimoji="1" lang="zh-HK" altLang="en-US" dirty="0"/>
              <a:t>膽固</a:t>
            </a:r>
            <a:r>
              <a:rPr kumimoji="1" lang="zh-HK" altLang="en-US" dirty="0" smtClean="0"/>
              <a:t>醇是重要營養，能修補受損血管</a:t>
            </a:r>
            <a:endParaRPr kumimoji="1" lang="en-US" altLang="zh-HK" dirty="0" smtClean="0"/>
          </a:p>
          <a:p>
            <a:r>
              <a:rPr lang="zh-HK" altLang="en-US" dirty="0" smtClean="0"/>
              <a:t>（火災多，消防員便多出動 </a:t>
            </a:r>
            <a:r>
              <a:rPr lang="en-US" altLang="zh-HK" dirty="0" smtClean="0"/>
              <a:t>— </a:t>
            </a:r>
            <a:r>
              <a:rPr lang="zh-HK" altLang="en-US" dirty="0" smtClean="0"/>
              <a:t>有關聯性）</a:t>
            </a:r>
            <a:endParaRPr kumimoji="1" lang="en-US" altLang="zh-HK" dirty="0" smtClean="0"/>
          </a:p>
          <a:p>
            <a:r>
              <a:rPr lang="zh-HK" altLang="en-US" dirty="0" smtClean="0"/>
              <a:t>無科學證據：「飲食的膽固醇會影響血液中的膽固醇含量」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13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植物油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不飽和脂肪酸</a:t>
            </a:r>
            <a:r>
              <a:rPr lang="ja-JP" altLang="en-US" dirty="0" smtClean="0"/>
              <a:t>→</a:t>
            </a:r>
            <a:r>
              <a:rPr lang="zh-HK" altLang="en-US" dirty="0" smtClean="0"/>
              <a:t>反式脂肪</a:t>
            </a:r>
            <a:endParaRPr lang="en-US" altLang="zh-HK" dirty="0" smtClean="0"/>
          </a:p>
          <a:p>
            <a:r>
              <a:rPr kumimoji="1" lang="zh-HK" altLang="en-US" dirty="0" smtClean="0"/>
              <a:t>椰子油、橄欖油等：冷榨</a:t>
            </a:r>
            <a:endParaRPr kumimoji="1" lang="en-US" altLang="zh-HK" dirty="0" smtClean="0"/>
          </a:p>
          <a:p>
            <a:r>
              <a:rPr lang="zh-HK" altLang="en-US" dirty="0" smtClean="0"/>
              <a:t>多數植物油（菜油、種籽油）爲化學提煉品，有害健康</a:t>
            </a:r>
            <a:endParaRPr lang="en-US" altLang="zh-HK" dirty="0" smtClean="0"/>
          </a:p>
          <a:p>
            <a:r>
              <a:rPr lang="zh-HK" altLang="en-US" dirty="0" smtClean="0"/>
              <a:t>「芥花籽油」</a:t>
            </a:r>
            <a:r>
              <a:rPr lang="zh-HK" altLang="en-US" dirty="0"/>
              <a:t>（</a:t>
            </a:r>
            <a:r>
              <a:rPr lang="en-US" altLang="zh-HK" dirty="0" smtClean="0"/>
              <a:t>Canola oil</a:t>
            </a:r>
            <a:r>
              <a:rPr lang="zh-HK" altLang="en-US" dirty="0" smtClean="0"/>
              <a:t>）</a:t>
            </a:r>
            <a:r>
              <a:rPr lang="zh-HK" altLang="en-US" dirty="0"/>
              <a:t>有害</a:t>
            </a:r>
            <a:endParaRPr lang="en-US" altLang="zh-HK" dirty="0" smtClean="0"/>
          </a:p>
          <a:p>
            <a:r>
              <a:rPr kumimoji="1" lang="zh-HK" altLang="en-US" dirty="0" smtClean="0"/>
              <a:t>傳統用豬油、牛油煮食，健康美味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682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12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肥胖與代謝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卡路里算術</a:t>
            </a:r>
            <a:endParaRPr kumimoji="1" lang="en-US" altLang="zh-HK" dirty="0" smtClean="0"/>
          </a:p>
          <a:p>
            <a:r>
              <a:rPr lang="zh-HK" altLang="en-US" dirty="0" smtClean="0"/>
              <a:t>把人體視作設計差劣的機器</a:t>
            </a:r>
            <a:endParaRPr lang="en-US" altLang="zh-HK" dirty="0" smtClean="0"/>
          </a:p>
          <a:p>
            <a:r>
              <a:rPr kumimoji="1" lang="zh-HK" altLang="en-US" dirty="0" smtClean="0"/>
              <a:t>胡亂節食會導致營養不良，損害健康</a:t>
            </a:r>
            <a:endParaRPr kumimoji="1" lang="en-US" altLang="zh-HK" dirty="0" smtClean="0"/>
          </a:p>
          <a:p>
            <a:r>
              <a:rPr lang="zh-HK" altLang="en-US" dirty="0"/>
              <a:t>靠做運動「燒脂」，效果甚微</a:t>
            </a:r>
            <a:endParaRPr lang="en-US" altLang="zh-HK" dirty="0"/>
          </a:p>
          <a:p>
            <a:r>
              <a:rPr kumimoji="1" lang="zh-HK" altLang="en-US" dirty="0" smtClean="0"/>
              <a:t>提高體能，基礎代謝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08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血糖理論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血管不能容忍血糖過高</a:t>
            </a:r>
            <a:endParaRPr kumimoji="1" lang="en-US" altLang="zh-HK" dirty="0" smtClean="0"/>
          </a:p>
          <a:p>
            <a:r>
              <a:rPr lang="zh-HK" altLang="en-US" dirty="0" smtClean="0"/>
              <a:t>如因食物導致血糖急速上升，便分泌胰島素以處理</a:t>
            </a:r>
            <a:endParaRPr lang="en-US" altLang="zh-HK" dirty="0" smtClean="0"/>
          </a:p>
          <a:p>
            <a:r>
              <a:rPr kumimoji="1" lang="zh-HK" altLang="en-US" dirty="0" smtClean="0"/>
              <a:t>處理過程會致胖</a:t>
            </a:r>
            <a:endParaRPr kumimoji="1" lang="en-US" altLang="zh-HK" dirty="0" smtClean="0"/>
          </a:p>
          <a:p>
            <a:r>
              <a:rPr lang="zh-HK" altLang="en-US" dirty="0" smtClean="0"/>
              <a:t>胰臟操勞過度會導致</a:t>
            </a:r>
            <a:r>
              <a:rPr lang="zh-HK" altLang="en-US" dirty="0" smtClean="0">
                <a:solidFill>
                  <a:srgbClr val="FF0000"/>
                </a:solidFill>
              </a:rPr>
              <a:t>糖尿病</a:t>
            </a:r>
            <a:endParaRPr kumimoji="1" lang="en-US" altLang="zh-HK" dirty="0" smtClean="0">
              <a:solidFill>
                <a:srgbClr val="FF0000"/>
              </a:solidFill>
            </a:endParaRPr>
          </a:p>
          <a:p>
            <a:r>
              <a:rPr lang="zh-HK" altLang="en-US" dirty="0" smtClean="0"/>
              <a:t>糖分、精製碳水化合物</a:t>
            </a:r>
            <a:endParaRPr lang="en-US" altLang="zh-HK" dirty="0" smtClean="0"/>
          </a:p>
          <a:p>
            <a:r>
              <a:rPr kumimoji="1" lang="zh-HK" altLang="en-US" dirty="0" smtClean="0"/>
              <a:t>糖不止是卡路里咁簡單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011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飲食均衡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「食物金字塔」是謬論，低脂飲食危害健康</a:t>
            </a:r>
            <a:endParaRPr kumimoji="1" lang="en-US" altLang="zh-HK" dirty="0" smtClean="0"/>
          </a:p>
          <a:p>
            <a:r>
              <a:rPr lang="zh-HK" altLang="en-US" dirty="0" smtClean="0"/>
              <a:t>食高質營養、避免毒素</a:t>
            </a:r>
            <a:endParaRPr kumimoji="1" lang="en-US" altLang="zh-HK" dirty="0" smtClean="0"/>
          </a:p>
          <a:p>
            <a:r>
              <a:rPr lang="zh-HK" altLang="en-US" dirty="0" smtClean="0"/>
              <a:t>蔬菜應多食</a:t>
            </a:r>
            <a:endParaRPr lang="en-US" altLang="zh-HK" dirty="0" smtClean="0"/>
          </a:p>
          <a:p>
            <a:r>
              <a:rPr kumimoji="1" lang="zh-HK" altLang="en-US" dirty="0" smtClean="0"/>
              <a:t>多食高質脂肪、蛋白質</a:t>
            </a:r>
            <a:endParaRPr kumimoji="1" lang="en-US" altLang="zh-HK" dirty="0" smtClean="0"/>
          </a:p>
          <a:p>
            <a:r>
              <a:rPr lang="zh-HK" altLang="en-US" dirty="0" smtClean="0"/>
              <a:t>可食適量高質碳水化合物</a:t>
            </a:r>
            <a:endParaRPr lang="en-US" altLang="zh-HK" dirty="0" smtClean="0"/>
          </a:p>
          <a:p>
            <a:r>
              <a:rPr kumimoji="1" lang="zh-HK" altLang="en-US" dirty="0" smtClean="0"/>
              <a:t>選天然食品，避免高血糖的精製食品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143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64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癌症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説是遺傳病，原因不明</a:t>
            </a:r>
            <a:endParaRPr kumimoji="1" lang="en-US" altLang="zh-HK" dirty="0" smtClean="0"/>
          </a:p>
          <a:p>
            <a:r>
              <a:rPr lang="zh-HK" altLang="en-US" dirty="0"/>
              <a:t>其</a:t>
            </a:r>
            <a:r>
              <a:rPr lang="zh-HK" altLang="en-US" dirty="0" smtClean="0"/>
              <a:t>實是生活習慣病</a:t>
            </a:r>
            <a:endParaRPr lang="en-US" altLang="zh-HK" dirty="0" smtClean="0"/>
          </a:p>
          <a:p>
            <a:r>
              <a:rPr kumimoji="1" lang="zh-HK" altLang="en-US" dirty="0" smtClean="0"/>
              <a:t>免疫力低下，無力抑制癌細胞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975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主流治癌法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手術：切除器官</a:t>
            </a:r>
            <a:endParaRPr kumimoji="1" lang="en-US" altLang="zh-HK" dirty="0" smtClean="0"/>
          </a:p>
          <a:p>
            <a:r>
              <a:rPr kumimoji="1" lang="zh-HK" altLang="en-US" dirty="0" smtClean="0"/>
              <a:t>化療、放射治療：毒死、燒死</a:t>
            </a:r>
            <a:r>
              <a:rPr lang="zh-HK" altLang="en-US" dirty="0" smtClean="0"/>
              <a:t>癌細胞</a:t>
            </a:r>
            <a:endParaRPr lang="en-US" altLang="zh-HK" dirty="0" smtClean="0"/>
          </a:p>
          <a:p>
            <a:r>
              <a:rPr kumimoji="1" lang="zh-HK" altLang="en-US" dirty="0" smtClean="0"/>
              <a:t>有殺錯無放過，濫殺無辜</a:t>
            </a:r>
            <a:endParaRPr kumimoji="1" lang="en-US" altLang="zh-HK" dirty="0" smtClean="0"/>
          </a:p>
          <a:p>
            <a:r>
              <a:rPr lang="zh-HK" altLang="en-US" dirty="0" smtClean="0"/>
              <a:t>化療藥及放射線是致癌物</a:t>
            </a:r>
            <a:endParaRPr lang="en-US" altLang="zh-HK" dirty="0" smtClean="0"/>
          </a:p>
          <a:p>
            <a:r>
              <a:rPr kumimoji="1" lang="zh-HK" altLang="en-US" dirty="0" smtClean="0"/>
              <a:t>多再發</a:t>
            </a:r>
            <a:endParaRPr kumimoji="1" lang="en-US" altLang="zh-HK" dirty="0" smtClean="0"/>
          </a:p>
          <a:p>
            <a:r>
              <a:rPr kumimoji="1" lang="zh-HK" altLang="en-US" dirty="0" smtClean="0"/>
              <a:t>醫死多過病死？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1176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 smtClean="0"/>
              <a:t>癌症的真實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另類療法有多種，有些頗成功</a:t>
            </a:r>
            <a:endParaRPr kumimoji="1" lang="en-US" altLang="zh-HK" dirty="0" smtClean="0"/>
          </a:p>
          <a:p>
            <a:r>
              <a:rPr lang="zh-HK" altLang="en-US" dirty="0" smtClean="0"/>
              <a:t>遭受逼害、打壓</a:t>
            </a:r>
            <a:endParaRPr lang="en-US" altLang="zh-HK" dirty="0" smtClean="0"/>
          </a:p>
          <a:p>
            <a:r>
              <a:rPr kumimoji="1" lang="zh-HK" altLang="en-US" dirty="0" smtClean="0"/>
              <a:t>針對狙擊癌細胞，或提高免疫效能</a:t>
            </a:r>
            <a:endParaRPr kumimoji="1" lang="en-US" altLang="zh-HK" dirty="0" smtClean="0"/>
          </a:p>
          <a:p>
            <a:r>
              <a:rPr lang="zh-HK" altLang="en-US" dirty="0"/>
              <a:t>或</a:t>
            </a:r>
            <a:r>
              <a:rPr lang="zh-HK" altLang="en-US" dirty="0" smtClean="0"/>
              <a:t>結合主流療法，可降低劑量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1401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496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疫苗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沒有科學證明：有效性、安全性</a:t>
            </a:r>
            <a:endParaRPr kumimoji="1" lang="en-US" altLang="zh-HK" dirty="0" smtClean="0"/>
          </a:p>
          <a:p>
            <a:r>
              <a:rPr lang="zh-HK" altLang="en-US" dirty="0" smtClean="0"/>
              <a:t>消滅疫病：疫苗功績，還是改善衞生及營養？</a:t>
            </a:r>
            <a:endParaRPr lang="en-US" altLang="zh-HK" dirty="0" smtClean="0"/>
          </a:p>
          <a:p>
            <a:r>
              <a:rPr kumimoji="1" lang="zh-HK" altLang="en-US" dirty="0" smtClean="0"/>
              <a:t>藥廠完全免責</a:t>
            </a:r>
            <a:endParaRPr kumimoji="1" lang="en-US" altLang="zh-HK" dirty="0" smtClean="0"/>
          </a:p>
          <a:p>
            <a:r>
              <a:rPr lang="zh-HK" altLang="en-US" dirty="0" smtClean="0"/>
              <a:t>無效、多餘無關</a:t>
            </a:r>
            <a:endParaRPr lang="en-US" altLang="zh-HK" dirty="0" smtClean="0"/>
          </a:p>
          <a:p>
            <a:r>
              <a:rPr kumimoji="1" lang="zh-HK" altLang="en-US" dirty="0" smtClean="0"/>
              <a:t>嚴重副作用，甚至致死</a:t>
            </a:r>
            <a:endParaRPr kumimoji="1" lang="en-US" altLang="zh-HK" dirty="0" smtClean="0"/>
          </a:p>
          <a:p>
            <a:r>
              <a:rPr lang="zh-HK" altLang="en-US" dirty="0" smtClean="0"/>
              <a:t>本人或父母應有</a:t>
            </a:r>
            <a:r>
              <a:rPr lang="zh-HK" altLang="en-US" dirty="0"/>
              <a:t>權</a:t>
            </a:r>
            <a:r>
              <a:rPr lang="zh-HK" altLang="en-US" dirty="0" smtClean="0"/>
              <a:t>決定要否接受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5737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愛滋病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後天免疫力缺乏症</a:t>
            </a:r>
            <a:endParaRPr kumimoji="1" lang="en-US" altLang="zh-HK" dirty="0" smtClean="0"/>
          </a:p>
          <a:p>
            <a:r>
              <a:rPr kumimoji="1" lang="zh-HK" altLang="en-US" dirty="0" smtClean="0"/>
              <a:t>定義：驗出</a:t>
            </a:r>
            <a:r>
              <a:rPr kumimoji="1" lang="en-US" altLang="zh-HK" dirty="0" smtClean="0"/>
              <a:t>HIV</a:t>
            </a:r>
            <a:r>
              <a:rPr kumimoji="1" lang="zh-HK" altLang="en-US" dirty="0" smtClean="0"/>
              <a:t>陽性 ＋ 「併發症」</a:t>
            </a:r>
            <a:endParaRPr kumimoji="1" lang="en-US" altLang="zh-HK" dirty="0" smtClean="0"/>
          </a:p>
          <a:p>
            <a:r>
              <a:rPr lang="zh-HK" altLang="en-US" dirty="0"/>
              <a:t>其</a:t>
            </a:r>
            <a:r>
              <a:rPr lang="zh-HK" altLang="en-US" dirty="0" smtClean="0"/>
              <a:t>實「朝令夕改」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7763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K" dirty="0" smtClean="0"/>
              <a:t>HIV</a:t>
            </a:r>
            <a:r>
              <a:rPr kumimoji="1" lang="zh-HK" altLang="en-US" dirty="0" smtClean="0"/>
              <a:t>測試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kumimoji="1" lang="en-US" altLang="zh-HK" dirty="0" smtClean="0"/>
              <a:t>HIV</a:t>
            </a:r>
            <a:r>
              <a:rPr kumimoji="1" lang="zh-HK" altLang="en-US" dirty="0" smtClean="0"/>
              <a:t>測試陽性</a:t>
            </a:r>
            <a:endParaRPr kumimoji="1" lang="en-US" altLang="zh-HK" dirty="0" smtClean="0"/>
          </a:p>
          <a:p>
            <a:pPr marL="0" indent="0" algn="ctr">
              <a:buNone/>
            </a:pPr>
            <a:r>
              <a:rPr kumimoji="1" lang="ja-JP" altLang="en-US" dirty="0" smtClean="0"/>
              <a:t>↓</a:t>
            </a:r>
            <a:endParaRPr kumimoji="1" lang="en-US" altLang="ja-JP" dirty="0" smtClean="0"/>
          </a:p>
          <a:p>
            <a:pPr marL="0" indent="0" algn="ctr">
              <a:buNone/>
            </a:pPr>
            <a:r>
              <a:rPr kumimoji="1" lang="zh-HK" altLang="en-US" dirty="0" smtClean="0"/>
              <a:t>有</a:t>
            </a:r>
            <a:r>
              <a:rPr kumimoji="1" lang="en-US" altLang="zh-HK" dirty="0" smtClean="0"/>
              <a:t>HIV</a:t>
            </a:r>
            <a:r>
              <a:rPr kumimoji="1" lang="zh-HK" altLang="en-US" dirty="0" smtClean="0"/>
              <a:t>抗體</a:t>
            </a:r>
            <a:endParaRPr kumimoji="1" lang="en-US" altLang="zh-HK" dirty="0" smtClean="0"/>
          </a:p>
          <a:p>
            <a:pPr marL="0" indent="0" algn="ctr">
              <a:buNone/>
            </a:pPr>
            <a:r>
              <a:rPr lang="ja-JP" altLang="en-US" dirty="0"/>
              <a:t>↓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zh-HK" altLang="en-US" dirty="0" smtClean="0"/>
              <a:t>受</a:t>
            </a:r>
            <a:r>
              <a:rPr lang="en-US" altLang="zh-HK" dirty="0" smtClean="0"/>
              <a:t>HIV</a:t>
            </a:r>
            <a:r>
              <a:rPr lang="zh-HK" altLang="en-US" dirty="0" smtClean="0"/>
              <a:t>感染</a:t>
            </a:r>
            <a:endParaRPr lang="en-US" altLang="zh-HK" dirty="0" smtClean="0"/>
          </a:p>
          <a:p>
            <a:pPr marL="0" indent="0" algn="ctr">
              <a:buNone/>
            </a:pPr>
            <a:r>
              <a:rPr lang="ja-JP" altLang="en-US" dirty="0"/>
              <a:t>↓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en-US" altLang="zh-HK" dirty="0" smtClean="0"/>
              <a:t>AIDS</a:t>
            </a:r>
            <a:r>
              <a:rPr kumimoji="1" lang="zh-HK" altLang="en-US" dirty="0" smtClean="0"/>
              <a:t>發病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845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HIV</a:t>
            </a:r>
            <a:r>
              <a:rPr lang="zh-HK" altLang="en-US" dirty="0" smtClean="0"/>
              <a:t>：科學偽術？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 smtClean="0"/>
              <a:t>沒有科學證明</a:t>
            </a:r>
            <a:r>
              <a:rPr lang="en-US" altLang="zh-HK" dirty="0" smtClean="0"/>
              <a:t>HIV</a:t>
            </a:r>
            <a:r>
              <a:rPr lang="zh-HK" altLang="en-US" dirty="0" smtClean="0"/>
              <a:t>確實存在（影相）</a:t>
            </a:r>
            <a:endParaRPr lang="en-US" altLang="zh-HK" dirty="0" smtClean="0"/>
          </a:p>
          <a:p>
            <a:r>
              <a:rPr kumimoji="1" lang="zh-HK" altLang="en-US" dirty="0" smtClean="0"/>
              <a:t>沒有妥善解釋致病機制</a:t>
            </a:r>
            <a:endParaRPr kumimoji="1" lang="en-US" altLang="zh-HK" dirty="0" smtClean="0"/>
          </a:p>
          <a:p>
            <a:r>
              <a:rPr kumimoji="1" lang="zh-HK" altLang="en-US" dirty="0" smtClean="0"/>
              <a:t>與同類病毒生態迴異</a:t>
            </a:r>
            <a:endParaRPr kumimoji="1" lang="en-US" altLang="zh-HK" dirty="0" smtClean="0"/>
          </a:p>
          <a:p>
            <a:r>
              <a:rPr kumimoji="1" lang="zh-HK" altLang="en-US" dirty="0" smtClean="0"/>
              <a:t>「關連性」是定義的當然結果</a:t>
            </a:r>
            <a:endParaRPr kumimoji="1" lang="en-US" altLang="zh-HK" dirty="0" smtClean="0"/>
          </a:p>
          <a:p>
            <a:r>
              <a:rPr lang="zh-HK" altLang="en-US" dirty="0" smtClean="0"/>
              <a:t>非洲版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574773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愛滋藥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AZT</a:t>
            </a:r>
            <a:r>
              <a:rPr kumimoji="1" lang="zh-HK" altLang="en-US" dirty="0" smtClean="0"/>
              <a:t>：不合格的化療藥</a:t>
            </a:r>
            <a:endParaRPr kumimoji="1" lang="en-US" altLang="zh-HK" dirty="0" smtClean="0"/>
          </a:p>
          <a:p>
            <a:r>
              <a:rPr lang="zh-HK" altLang="en-US" dirty="0" smtClean="0"/>
              <a:t>「鷄尾酒」</a:t>
            </a:r>
            <a:endParaRPr lang="en-US" altLang="zh-HK" dirty="0" smtClean="0"/>
          </a:p>
          <a:p>
            <a:r>
              <a:rPr kumimoji="1" lang="zh-HK" altLang="en-US" dirty="0" smtClean="0"/>
              <a:t>副作用：等於愛滋病徵，會</a:t>
            </a:r>
            <a:r>
              <a:rPr lang="zh-HK" altLang="en-US" dirty="0" smtClean="0"/>
              <a:t>致命</a:t>
            </a:r>
            <a:endParaRPr lang="en-US" altLang="zh-HK" dirty="0" smtClean="0"/>
          </a:p>
          <a:p>
            <a:r>
              <a:rPr lang="zh-HK" altLang="en-US" dirty="0"/>
              <a:t>醫死多過病死？</a:t>
            </a:r>
            <a:endParaRPr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617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總結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神的創造：智慧設計</a:t>
            </a:r>
            <a:endParaRPr kumimoji="1" lang="en-US" altLang="zh-HK" dirty="0" smtClean="0"/>
          </a:p>
          <a:p>
            <a:r>
              <a:rPr lang="zh-HK" altLang="en-US" dirty="0" smtClean="0"/>
              <a:t>健康生活，身體強壯，抵抗疾病</a:t>
            </a:r>
            <a:endParaRPr lang="en-US" altLang="zh-HK" dirty="0" smtClean="0"/>
          </a:p>
          <a:p>
            <a:r>
              <a:rPr kumimoji="1" lang="zh-HK" altLang="en-US" dirty="0" smtClean="0"/>
              <a:t>天然的食物及草藥（食療）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6940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504</Words>
  <Application>Microsoft Office PowerPoint</Application>
  <PresentationFormat>画面に合わせる (4:3)</PresentationFormat>
  <Paragraphs>126</Paragraphs>
  <Slides>25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6" baseType="lpstr">
      <vt:lpstr>Office テーマ</vt:lpstr>
      <vt:lpstr>藥到命除  A Cure For Wellness </vt:lpstr>
      <vt:lpstr>創造原理</vt:lpstr>
      <vt:lpstr>疾病與病徵</vt:lpstr>
      <vt:lpstr>對抗療法與西藥</vt:lpstr>
      <vt:lpstr>憲法條文</vt:lpstr>
      <vt:lpstr>目錄</vt:lpstr>
      <vt:lpstr>心臓病與膽固醇</vt:lpstr>
      <vt:lpstr>心臓病與膽固醇</vt:lpstr>
      <vt:lpstr>心臓病的真正原因</vt:lpstr>
      <vt:lpstr>植物油</vt:lpstr>
      <vt:lpstr>PowerPoint プレゼンテーション</vt:lpstr>
      <vt:lpstr>肥胖與代謝</vt:lpstr>
      <vt:lpstr>血糖理論</vt:lpstr>
      <vt:lpstr>飲食均衡</vt:lpstr>
      <vt:lpstr>PowerPoint プレゼンテーション</vt:lpstr>
      <vt:lpstr>癌症</vt:lpstr>
      <vt:lpstr>主流治癌法</vt:lpstr>
      <vt:lpstr>癌症的真實</vt:lpstr>
      <vt:lpstr>PowerPoint プレゼンテーション</vt:lpstr>
      <vt:lpstr>疫苗</vt:lpstr>
      <vt:lpstr>愛滋病</vt:lpstr>
      <vt:lpstr>HIV測試</vt:lpstr>
      <vt:lpstr>HIV：科學偽術？</vt:lpstr>
      <vt:lpstr>愛滋藥</vt:lpstr>
      <vt:lpstr>總結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健康與醫學</dc:title>
  <dc:creator>Alan</dc:creator>
  <cp:lastModifiedBy>FJ-USER</cp:lastModifiedBy>
  <cp:revision>24</cp:revision>
  <dcterms:created xsi:type="dcterms:W3CDTF">2017-11-03T03:05:58Z</dcterms:created>
  <dcterms:modified xsi:type="dcterms:W3CDTF">2017-11-04T04:43:11Z</dcterms:modified>
</cp:coreProperties>
</file>